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80" r:id="rId4"/>
    <p:sldId id="281" r:id="rId5"/>
    <p:sldId id="282" r:id="rId6"/>
    <p:sldId id="285" r:id="rId7"/>
    <p:sldId id="279" r:id="rId8"/>
    <p:sldId id="27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6308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14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02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62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40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44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88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877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5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464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12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624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8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66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8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79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24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69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499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492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90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91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46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79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38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25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74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4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4002000" y="3263375"/>
            <a:ext cx="50025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F6B26B"/>
                </a:solidFill>
              </a:rPr>
              <a:t>Millenials &amp; elections</a:t>
            </a:r>
            <a:endParaRPr lang="en" sz="3000" dirty="0">
              <a:solidFill>
                <a:srgbClr val="F6B26B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4033200" y="4551625"/>
            <a:ext cx="4940100" cy="36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Ted Mellnik     @tmellnik      @PostGraphics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755275" y="3668075"/>
            <a:ext cx="4664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Do more than make a dumb map.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8375" y="3523200"/>
            <a:ext cx="3931500" cy="138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50" y="254575"/>
            <a:ext cx="5313049" cy="33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chemeClr val="accent5"/>
                </a:solidFill>
              </a:rPr>
              <a:t>Make groups, summarize.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89575" y="2157300"/>
            <a:ext cx="8229600" cy="232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Geographic and political regions.</a:t>
            </a:r>
          </a:p>
          <a:p>
            <a:pPr marL="13716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Census: urbanization, race, income.</a:t>
            </a:r>
          </a:p>
          <a:p>
            <a:pPr marL="1371600" lvl="0" indent="-41910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Other elections, other candidates.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85825" y="4154525"/>
            <a:ext cx="4165499" cy="80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Original, dumb version.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0" y="205975"/>
            <a:ext cx="5815074" cy="34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816375" y="4068325"/>
            <a:ext cx="40832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Proportional symbols.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25" y="205975"/>
            <a:ext cx="5823226" cy="34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648300" y="3971225"/>
            <a:ext cx="2495700" cy="97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Regions.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5" y="142550"/>
            <a:ext cx="5989626" cy="35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396800" y="3899950"/>
            <a:ext cx="3563999" cy="10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Regional symbols.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3" y="205975"/>
            <a:ext cx="5810098" cy="347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It helps to use a simple measure.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596575" y="205975"/>
            <a:ext cx="60903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Urbanization.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41500" y="1872200"/>
            <a:ext cx="8177699" cy="287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chemeClr val="accent5"/>
                </a:solidFill>
              </a:rPr>
              <a:t>Source: Census data for counties.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accent5"/>
                </a:solidFill>
              </a:rPr>
              <a:t>Percent population in urban and rural areas.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accent5"/>
                </a:solidFill>
              </a:rPr>
              <a:t>Status: Metro, micro, rural.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accent5"/>
                </a:solidFill>
              </a:rPr>
              <a:t>Population: Big, medium, small.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accent5"/>
                </a:solidFill>
              </a:rPr>
              <a:t>Some combination of the above.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63400" y="5432400"/>
            <a:ext cx="2058300" cy="148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>
              <a:solidFill>
                <a:schemeClr val="accent5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25" y="205975"/>
            <a:ext cx="7629001" cy="47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Go local.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467775" y="1822050"/>
            <a:ext cx="7219199" cy="310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Start with </a:t>
            </a:r>
            <a:r>
              <a:rPr lang="en" u="sng">
                <a:solidFill>
                  <a:schemeClr val="accent5"/>
                </a:solidFill>
              </a:rPr>
              <a:t>precincts </a:t>
            </a:r>
            <a:r>
              <a:rPr lang="en">
                <a:solidFill>
                  <a:schemeClr val="accent5"/>
                </a:solidFill>
              </a:rPr>
              <a:t>for geography &amp; data.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Regions.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Race.</a:t>
            </a:r>
          </a:p>
          <a:p>
            <a:pPr marL="4572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Income.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7" y="125505"/>
            <a:ext cx="4144755" cy="49407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107800" y="3475400"/>
            <a:ext cx="6579000" cy="145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Mayor margins in city council wards for a primary and a general election.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25" y="254200"/>
            <a:ext cx="8440149" cy="14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Race for precincts.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May be available from Census or a state or local redistricting office. Or,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Get block GIS files and data from Census.</a:t>
            </a: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Overlay precincts.</a:t>
            </a:r>
          </a:p>
          <a:p>
            <a:pPr marL="914400" lvl="0" indent="-41910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Sum blocks into the precincts they fall in.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214700" y="4335800"/>
            <a:ext cx="7472100" cy="59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accent5"/>
                </a:solidFill>
              </a:rPr>
              <a:t>Don’t forget to visualize the subtotal, as well as precinct groups.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0" y="134049"/>
            <a:ext cx="8911301" cy="38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Voter history &amp; registration.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518375" y="1788300"/>
            <a:ext cx="7168499" cy="313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Age.</a:t>
            </a: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Party.</a:t>
            </a: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Precinct.</a:t>
            </a: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Address.</a:t>
            </a:r>
          </a:p>
          <a:p>
            <a:pPr marL="914400" lvl="0" indent="-419100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Registration date.</a:t>
            </a:r>
          </a:p>
          <a:p>
            <a:pPr marL="914400" lvl="0" indent="-41910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accent5"/>
                </a:solidFill>
              </a:rPr>
              <a:t>Elections voted.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3779075"/>
            <a:ext cx="8229600" cy="114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</a:rPr>
              <a:t>Age of voters in consecutive general elections.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49" y="205975"/>
            <a:ext cx="8837625" cy="27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50" y="90462"/>
            <a:ext cx="7271326" cy="49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44600" y="205975"/>
            <a:ext cx="56420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787925" y="3543550"/>
            <a:ext cx="4980599" cy="113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2400" dirty="0">
              <a:solidFill>
                <a:schemeClr val="accent5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75" y="205975"/>
            <a:ext cx="2587399" cy="25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4500750"/>
            <a:ext cx="8229600" cy="4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accent5"/>
                </a:solidFill>
              </a:rPr>
              <a:t>Move sliders to create a scenario based on voting history data.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99" y="95024"/>
            <a:ext cx="8572399" cy="39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3811975"/>
            <a:ext cx="8229600" cy="11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chemeClr val="accent5"/>
                </a:solidFill>
              </a:rPr>
              <a:t>http://www.washingtonpost.com/people/ted-mellnik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458"/>
            <a:ext cx="4450898" cy="46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604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" y="806823"/>
            <a:ext cx="6620973" cy="3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183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7" y="297975"/>
            <a:ext cx="7381702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156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7" y="297975"/>
            <a:ext cx="7381702" cy="99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9" y="1657190"/>
            <a:ext cx="5652655" cy="31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646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937215"/>
            <a:ext cx="3985825" cy="28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1005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accent5"/>
                </a:solidFill>
              </a:rPr>
              <a:t>You need the practice.</a:t>
            </a:r>
          </a:p>
          <a:p>
            <a:pPr>
              <a:spcBef>
                <a:spcPts val="0"/>
              </a:spcBef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025971046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04325" y="25812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Not Who.</a:t>
            </a: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chemeClr val="accent5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How.</a:t>
            </a: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237</Words>
  <Application>Microsoft Office PowerPoint</Application>
  <PresentationFormat>On-screen Show (16:9)</PresentationFormat>
  <Paragraphs>46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simple-dark</vt:lpstr>
      <vt:lpstr>Millenials &amp;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need the practice. </vt:lpstr>
      <vt:lpstr>Not Who.  How. </vt:lpstr>
      <vt:lpstr>Do more than make a dumb map.</vt:lpstr>
      <vt:lpstr>Make groups, summarize.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Urbanization.</vt:lpstr>
      <vt:lpstr>PowerPoint Presentation</vt:lpstr>
      <vt:lpstr>Go local.</vt:lpstr>
      <vt:lpstr>PowerPoint Presentation</vt:lpstr>
      <vt:lpstr>Race for precincts.</vt:lpstr>
      <vt:lpstr>PowerPoint Presentation</vt:lpstr>
      <vt:lpstr>Voter history &amp; registration.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from elections and voting data</dc:title>
  <dc:creator>Mellnik, Ted</dc:creator>
  <cp:lastModifiedBy>Mellnik, Ted</cp:lastModifiedBy>
  <cp:revision>6</cp:revision>
  <dcterms:modified xsi:type="dcterms:W3CDTF">2016-04-14T22:49:35Z</dcterms:modified>
</cp:coreProperties>
</file>